
<file path=[Content_Types].xml><?xml version="1.0" encoding="utf-8"?>
<Types xmlns="http://schemas.openxmlformats.org/package/2006/content-types">
  <Default Extension="wav" ContentType="audio/x-wav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45" r:id="rId4"/>
    <p:sldId id="368" r:id="rId5"/>
    <p:sldId id="359" r:id="rId6"/>
    <p:sldId id="358" r:id="rId7"/>
    <p:sldId id="357" r:id="rId8"/>
    <p:sldId id="366" r:id="rId9"/>
    <p:sldId id="367" r:id="rId10"/>
    <p:sldId id="362" r:id="rId11"/>
    <p:sldId id="369" r:id="rId12"/>
    <p:sldId id="370" r:id="rId13"/>
    <p:sldId id="371" r:id="rId14"/>
    <p:sldId id="360" r:id="rId15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 strike="noStrike" kern="1" spc="0" baseline="0">
        <a:solidFill>
          <a:schemeClr val="tx1"/>
        </a:solidFill>
        <a:effectLst/>
        <a:latin typeface="Arial" panose="020B0604020202020204" pitchFamily="34" charset="0"/>
        <a:ea typeface="Arial" panose="020B0604020202020204" pitchFamily="34" charset="0"/>
        <a:cs typeface="Arial" panose="020B0604020202020204" pitchFamily="34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 strike="noStrike" kern="1" spc="0" baseline="0">
        <a:solidFill>
          <a:schemeClr val="tx1"/>
        </a:solidFill>
        <a:effectLst/>
        <a:latin typeface="Arial" panose="020B0604020202020204" pitchFamily="34" charset="0"/>
        <a:ea typeface="Arial" panose="020B0604020202020204" pitchFamily="34" charset="0"/>
        <a:cs typeface="Arial" panose="020B0604020202020204" pitchFamily="34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 strike="noStrike" kern="1" spc="0" baseline="0">
        <a:solidFill>
          <a:schemeClr val="tx1"/>
        </a:solidFill>
        <a:effectLst/>
        <a:latin typeface="Arial" panose="020B0604020202020204" pitchFamily="34" charset="0"/>
        <a:ea typeface="Arial" panose="020B0604020202020204" pitchFamily="34" charset="0"/>
        <a:cs typeface="Arial" panose="020B0604020202020204" pitchFamily="34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 strike="noStrike" kern="1" spc="0" baseline="0">
        <a:solidFill>
          <a:schemeClr val="tx1"/>
        </a:solidFill>
        <a:effectLst/>
        <a:latin typeface="Arial" panose="020B0604020202020204" pitchFamily="34" charset="0"/>
        <a:ea typeface="Arial" panose="020B0604020202020204" pitchFamily="34" charset="0"/>
        <a:cs typeface="Arial" panose="020B0604020202020204" pitchFamily="34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 strike="noStrike" kern="1" spc="0" baseline="0">
        <a:solidFill>
          <a:schemeClr val="tx1"/>
        </a:solidFill>
        <a:effectLst/>
        <a:latin typeface="Arial" panose="020B0604020202020204" pitchFamily="34" charset="0"/>
        <a:ea typeface="Arial" panose="020B0604020202020204" pitchFamily="34" charset="0"/>
        <a:cs typeface="Arial" panose="020B0604020202020204" pitchFamily="34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4" y="20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  <p:guideLst/>
    </p:cSldViewPr>
  </p:notesViewPr>
  <p:gridSpacing cx="2589764" cy="258976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hemeOverride" Target="../theme/themeOverride1.xml"/><Relationship Id="rId3" Type="http://schemas.openxmlformats.org/officeDocument/2006/relationships/audio" Target="../media/audio1.wav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>
    <p:bg>
      <p:bgPr>
        <a:gradFill flip="none" rotWithShape="0">
          <a:gsLst>
            <a:gs pos="0">
              <a:schemeClr val="bg2"/>
            </a:gs>
            <a:gs pos="10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1828800" cy="2222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SlideTitle1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455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>
              <a:spcBef>
                <a:spcPts val="0"/>
              </a:spcBef>
            </a:pPr>
            <a:r>
              <a:t>Click to edit Master title style</a:t>
            </a:r>
          </a:p>
        </p:txBody>
      </p:sp>
      <p:sp>
        <p:nvSpPr>
          <p:cNvPr id="4" name="SlideSubtitle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>
            <a:lvl1pPr indent="-342900">
              <a:spcBef>
                <a:spcPts val="0"/>
              </a:spcBef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r>
              <a:t>Click to edit Master subtitle style</a:t>
            </a:r>
          </a:p>
        </p:txBody>
      </p:sp>
      <p:sp>
        <p:nvSpPr>
          <p:cNvPr id="5" name="DateTimeArea1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>
            <a:lvl1pPr>
              <a:spcBef>
                <a:spcPts val="0"/>
              </a:spcBef>
            </a:lvl1pPr>
          </a:lstStyle>
          <a:p>
            <a:endParaRPr sz="14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FooterArea1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>
            <a:lvl1pPr algn="ctr">
              <a:spcBef>
                <a:spcPts val="0"/>
              </a:spcBef>
            </a:lvl1pPr>
          </a:lstStyle>
          <a:p>
            <a:endParaRPr sz="14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SlideNumberArea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>
            <a:lvl1pPr algn="r">
              <a:spcBef>
                <a:spcPts val="0"/>
              </a:spcBef>
            </a:lvl1pPr>
          </a:lstStyle>
          <a:p>
            <a:fld id="{7E5E54A1-EF93-0BA2-DDE6-19F71AA82B4C}" type="slidenum">
              <a:rPr sz="14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</a:fld>
            <a:endParaRPr sz="14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3" name="WINLIG~1.WAV"/>
          </p:stSnd>
        </p:sndAc>
      </p:transition>
    </mc:Choice>
    <mc:Fallback>
      <p:transition>
        <p:fade/>
        <p:sndAc>
          <p:stSnd>
            <p:snd r:embed="rId3" name="WINLIG~1.WAV"/>
          </p:stSnd>
        </p:sndAc>
      </p:transition>
    </mc:Fallback>
  </mc:AlternateContent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/>
          <a:lstStyle/>
          <a:p>
            <a:r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/>
          <a:lstStyle/>
          <a:p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/>
          <a:lstStyle/>
          <a:p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r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r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audio" Target="../media/audio1.wav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500" t="6000" r="85500" b="94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6858000" cy="12065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8580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box1"/>
          <p:cNvSpPr txBox="1"/>
          <p:nvPr/>
        </p:nvSpPr>
        <p:spPr>
          <a:xfrm>
            <a:off x="152400" y="381000"/>
            <a:ext cx="1905000" cy="5146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4400">
                <a:solidFill>
                  <a:schemeClr val="tx2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  <a:p>
            <a:pPr>
              <a:defRPr sz="2400">
                <a:solidFill>
                  <a:srgbClr val="FFFFFF"/>
                </a:solidFill>
                <a:latin typeface="Times New Roman" panose="02020603050405020304" pitchFamily="1" charset="0"/>
                <a:ea typeface="Arial" panose="020B0604020202020204" pitchFamily="34" charset="0"/>
                <a:cs typeface="Arial" panose="020B0604020202020204" pitchFamily="34" charset="0"/>
              </a:defRPr>
            </a:p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12" name="WINLIG~1.WAV"/>
          </p:stSnd>
        </p:sndAc>
      </p:transition>
    </mc:Choice>
    <mc:Fallback>
      <p:transition>
        <p:fade/>
        <p:sndAc>
          <p:stSnd>
            <p:snd r:embed="rId12" name="WINLIG~1.WAV"/>
          </p:stSnd>
        </p:sndAc>
      </p:transition>
    </mc:Fallback>
  </mc:AlternateContent>
  <p:hf sldNum="0" hdr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kern="1" spc="0" baseline="0">
          <a:solidFill>
            <a:schemeClr val="tx2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ts val="2880"/>
        <a:buFont typeface="Symbol" panose="05050102010706020507" charset="2"/>
        <a:buChar char="¨"/>
        <a:defRPr sz="3200" b="0" i="0" u="none" strike="noStrike" kern="1" spc="0" baseline="0">
          <a:solidFill>
            <a:schemeClr val="tx1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defRPr sz="2800" b="0" i="0" u="none" strike="noStrike" kern="1" spc="0" baseline="0">
          <a:solidFill>
            <a:schemeClr val="tx1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defRPr sz="2400" b="0" i="0" u="none" strike="noStrike" kern="1" spc="0" baseline="0">
          <a:solidFill>
            <a:schemeClr val="tx1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defRPr sz="2000" b="0" i="0" u="none" strike="noStrike" kern="1" spc="0" baseline="0">
          <a:solidFill>
            <a:schemeClr val="tx1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•"/>
        <a:defRPr sz="2000" b="0" i="0" u="none" strike="noStrike" kern="1" spc="0" baseline="0">
          <a:solidFill>
            <a:schemeClr val="tx1"/>
          </a:solidFill>
          <a:effectLst/>
          <a:latin typeface="Times New Roman" panose="02020603050405020304" pitchFamily="1" charset="0"/>
          <a:ea typeface="Times New Roman" panose="02020603050405020304" pitchFamily="1" charset="0"/>
          <a:cs typeface="Times New Roman" panose="02020603050405020304" pitchFamily="1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microsoft.com/office/2007/relationships/media" Target="/home/apc/maths-co-uk/co-uk/number/miscellaneous/START-~1.WAV" TargetMode="External"/><Relationship Id="rId1" Type="http://schemas.openxmlformats.org/officeDocument/2006/relationships/audio" Target="/home/apc/maths-co-uk/co-uk/number/miscellaneous/START-~1.WA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ediaClip1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295400" y="4191000"/>
            <a:ext cx="304800" cy="3048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Object1"/>
          <p:cNvPicPr>
            <a:picLocks noGrp="1" noChangeAspect="1" noChangeArrowheads="1"/>
          </p:cNvPicPr>
          <p:nvPr>
            <p:ph/>
          </p:nvPr>
        </p:nvPicPr>
        <p:blipFill>
          <a:blip r:embed="rId4"/>
          <a:srcRect l="7090" t="9450" r="7090" b="94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2"/>
          <p:cNvSpPr txBox="1"/>
          <p:nvPr/>
        </p:nvSpPr>
        <p:spPr>
          <a:xfrm>
            <a:off x="755650" y="5810250"/>
            <a:ext cx="7561580" cy="4876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0" numCol="1" spcCol="215900" anchor="ctr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AIM HIGHER EDITION</a:t>
            </a:r>
            <a:endParaRPr sz="32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1"/>
          <p:cNvSpPr txBox="1"/>
          <p:nvPr/>
        </p:nvSpPr>
        <p:spPr>
          <a:xfrm>
            <a:off x="1116330" y="333375"/>
            <a:ext cx="6911975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GCSE MATHEMATICS</a:t>
            </a:r>
            <a:endParaRPr sz="32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Click="0" advTm="34000">
        <p:fade/>
      </p:transition>
    </mc:Choice>
    <mc:Fallback>
      <p:transition advClick="0" advTm="3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8" accel="50000" decel="5000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49"/>
                            </p:stCondLst>
                            <p:childTnLst>
                              <p:par>
                                <p:cTn id="21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" grpId="0" animBg="1" advAuto="0"/>
      <p:bldP spid="4" grpId="0" animBg="1" advAuto="0"/>
      <p:bldP spid="5" grpId="0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3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33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What is 3.6³ to 3 significant figures?</a:t>
            </a: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46.7</a:t>
            </a:r>
            <a:endParaRPr sz="4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10.8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46.656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4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6446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If a car drives at 30 mph for 2½hours, how far does it travel?     </a:t>
            </a:r>
            <a:endParaRPr sz="2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4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22.5miles</a:t>
            </a:r>
            <a:endParaRPr sz="44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4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60.5miles</a:t>
            </a:r>
            <a:endParaRPr sz="44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12miles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75miles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3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5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4097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154940" rIns="91440" bIns="154940" numCol="1" spcCol="215900" anchor="t"/>
          <a:lstStyle/>
          <a:p>
            <a:pPr marL="342900">
              <a:spcBef>
                <a:spcPts val="0"/>
              </a:spcBef>
              <a:buNone/>
            </a:pP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	50 oranges cost £4.  How much would it cost for 20 oranges?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2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16p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5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£1.60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6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£8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80p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9" name="Rectangle1"/>
          <p:cNvSpPr/>
          <p:nvPr/>
        </p:nvSpPr>
        <p:spPr>
          <a:xfrm>
            <a:off x="3962400" y="3200400"/>
            <a:ext cx="122110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2160"/>
              <a:buFont typeface="Symbol" panose="05050102010706020507" charset="2"/>
              <a:buChar char="¨"/>
            </a:pPr>
            <a:r>
              <a:rPr sz="24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00:35</a:t>
            </a:r>
            <a:endParaRPr sz="24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/>
          <p:nvPr/>
        </p:nvSpPr>
        <p:spPr>
          <a:xfrm>
            <a:off x="2916555" y="260350"/>
            <a:ext cx="3600450" cy="6316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457200">
              <a:spcBef>
                <a:spcPts val="0"/>
              </a:spcBef>
              <a:buNone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ANSWERS: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  <a:p>
            <a:pPr marL="457200">
              <a:spcBef>
                <a:spcPts val="2880"/>
              </a:spcBef>
              <a:buClrTx/>
              <a:buSzPts val="4320"/>
              <a:buFontTx/>
              <a:buAutoNum type="arabicPeriod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</a:t>
            </a:r>
            <a:endParaRPr sz="48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1" name="applause.wav"/>
          </p:stSnd>
        </p:sndAc>
      </p:transition>
    </mc:Choice>
    <mc:Fallback>
      <p:transition>
        <p:fade/>
        <p:sndAc>
          <p:stSnd>
            <p:snd r:embed="rId1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1043305" y="836930"/>
            <a:ext cx="6985000" cy="176657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Claire has £10 to the nearest pound.  What is the maximum amount she could have?</a:t>
            </a: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4787900" y="5229225"/>
            <a:ext cx="417830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</a:t>
            </a:r>
            <a:r>
              <a:rPr sz="4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£10.49999</a:t>
            </a:r>
            <a:endParaRPr sz="4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£9.50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£10.49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£10.99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1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2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33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What is 60 as a product of primes?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2x2x2x3</a:t>
            </a:r>
            <a:endParaRPr sz="4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2x2x3x5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2x3x13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1x2x5x6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3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33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2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What is 3.6³ to 3 significant figures?</a:t>
            </a: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46.7</a:t>
            </a:r>
            <a:endParaRPr sz="4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10.8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46.656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4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6446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If a car drives at 30 mph for 2½hours, how far does it travel?     </a:t>
            </a:r>
            <a:endParaRPr sz="2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4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22.5miles</a:t>
            </a:r>
            <a:endParaRPr sz="44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4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60.5miles</a:t>
            </a:r>
            <a:endParaRPr sz="44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12miles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75miles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3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5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4097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154940" rIns="91440" bIns="154940" numCol="1" spcCol="215900" anchor="t"/>
          <a:lstStyle/>
          <a:p>
            <a:pPr marL="342900">
              <a:spcBef>
                <a:spcPts val="0"/>
              </a:spcBef>
              <a:buNone/>
            </a:pP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	50 oranges cost £4.  How much would it cost for 20 oranges?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2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16p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5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£1.60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6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£8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80p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9" name="Rectangle1"/>
          <p:cNvSpPr/>
          <p:nvPr/>
        </p:nvSpPr>
        <p:spPr>
          <a:xfrm>
            <a:off x="3962400" y="3200400"/>
            <a:ext cx="122110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2160"/>
              <a:buFont typeface="Symbol" panose="05050102010706020507" charset="2"/>
              <a:buChar char="¨"/>
            </a:pPr>
            <a:r>
              <a:rPr sz="24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00:35</a:t>
            </a:r>
            <a:endParaRPr sz="2400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1" name="applause.wav"/>
          </p:stSnd>
        </p:sndAc>
      </p:transition>
    </mc:Choice>
    <mc:Fallback>
      <p:transition>
        <p:fade/>
        <p:sndAc>
          <p:stSnd>
            <p:snd r:embed="rId1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1043305" y="836930"/>
            <a:ext cx="6985000" cy="176657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Claire has £10 to the nearest pound.  What is the maximum amount she could have?</a:t>
            </a: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0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£10.49999</a:t>
            </a:r>
            <a:endParaRPr sz="40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£9.50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£10.49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£10.99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1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 advTm="35000">
        <p:fade/>
        <p:sndAc>
          <p:stSnd>
            <p:snd r:embed="rId2" name="WINLIG~1.WAV"/>
          </p:stSnd>
        </p:sndAc>
      </p:transition>
    </mc:Choice>
    <mc:Fallback>
      <p:transition advTm="35000"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1"/>
          <p:cNvPicPr>
            <a:picLocks noGrp="1" noChangeAspect="1" noChangeArrowheads="1"/>
          </p:cNvPicPr>
          <p:nvPr>
            <p:ph/>
          </p:nvPr>
        </p:nvPicPr>
        <p:blipFill>
          <a:blip r:embed="rId1"/>
          <a:srcRect t="43840" b="118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2"/>
          <p:cNvSpPr txBox="1"/>
          <p:nvPr/>
        </p:nvSpPr>
        <p:spPr>
          <a:xfrm>
            <a:off x="2484755" y="0"/>
            <a:ext cx="38163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2400" b="1" u="sng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Question 2</a:t>
            </a:r>
            <a:endParaRPr sz="2400" b="1" u="sng">
              <a:solidFill>
                <a:schemeClr val="tx2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4" name="Textbox1"/>
          <p:cNvSpPr txBox="1"/>
          <p:nvPr/>
        </p:nvSpPr>
        <p:spPr>
          <a:xfrm>
            <a:off x="1043305" y="981075"/>
            <a:ext cx="6985000" cy="13398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396240" rIns="91440" bIns="396240" numCol="1" spcCol="215900" anchor="t"/>
          <a:lstStyle/>
          <a:p>
            <a:pPr marL="342900" algn="ctr">
              <a:spcBef>
                <a:spcPts val="0"/>
              </a:spcBef>
              <a:buNone/>
            </a:pPr>
            <a:r>
              <a:rPr sz="36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What is 60 as a product of primes?     </a:t>
            </a:r>
            <a:endParaRPr sz="36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5" name="Textbox3"/>
          <p:cNvSpPr txBox="1"/>
          <p:nvPr/>
        </p:nvSpPr>
        <p:spPr>
          <a:xfrm>
            <a:off x="478790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D: </a:t>
            </a:r>
            <a:r>
              <a:rPr sz="4800"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2x2x2x3</a:t>
            </a:r>
            <a:endParaRPr sz="4800"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6" name="Textbox6"/>
          <p:cNvSpPr txBox="1"/>
          <p:nvPr/>
        </p:nvSpPr>
        <p:spPr>
          <a:xfrm>
            <a:off x="478790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B: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2x2x3x5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7" name="Textbox5"/>
          <p:cNvSpPr txBox="1"/>
          <p:nvPr/>
        </p:nvSpPr>
        <p:spPr>
          <a:xfrm>
            <a:off x="323850" y="3573780"/>
            <a:ext cx="4032250" cy="861695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A: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2x3x13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  <p:sp>
        <p:nvSpPr>
          <p:cNvPr id="8" name="Textbox4"/>
          <p:cNvSpPr txBox="1"/>
          <p:nvPr/>
        </p:nvSpPr>
        <p:spPr>
          <a:xfrm>
            <a:off x="323850" y="5229225"/>
            <a:ext cx="4032250" cy="862330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9933FF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ClrTx/>
              <a:buSzPts val="4320"/>
              <a:buFont typeface="Symbol" panose="05050102010706020507" charset="2"/>
              <a:buChar char="¨"/>
            </a:pPr>
            <a:r>
              <a:rPr sz="4800">
                <a:solidFill>
                  <a:schemeClr val="tx2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C: </a:t>
            </a:r>
            <a:r>
              <a:rPr sz="4800">
                <a:solidFill>
                  <a:srgbClr val="FFFFFF"/>
                </a:solidFill>
                <a:latin typeface="Times New Roman" panose="02020603050405020304" pitchFamily="1" charset="0"/>
                <a:ea typeface="Times New Roman" panose="02020603050405020304" pitchFamily="1" charset="0"/>
                <a:cs typeface="Times New Roman" panose="02020603050405020304" pitchFamily="1" charset="0"/>
              </a:rPr>
              <a:t>1x2x5x6</a:t>
            </a:r>
            <a:endParaRPr sz="4800">
              <a:solidFill>
                <a:srgbClr val="FFFFFF"/>
              </a:solidFill>
              <a:latin typeface="Times New Roman" panose="02020603050405020304" pitchFamily="1" charset="0"/>
              <a:ea typeface="Times New Roman" panose="02020603050405020304" pitchFamily="1" charset="0"/>
              <a:cs typeface="Times New Roman" panose="02020603050405020304" pitchFamily="1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800">
        <p:fade/>
        <p:sndAc>
          <p:stSnd>
            <p:snd r:embed="rId2" name="WINLIG~1.WAV"/>
          </p:stSnd>
        </p:sndAc>
      </p:transition>
    </mc:Choice>
    <mc:Fallback>
      <p:transition>
        <p:fade/>
        <p:sndAc>
          <p:stSnd>
            <p:snd r:embed="rId2" name="WINLIG~1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EAEAEA"/>
      </a:dk1>
      <a:lt1>
        <a:srgbClr val="6600FF"/>
      </a:lt1>
      <a:dk2>
        <a:srgbClr val="FFCC66"/>
      </a:dk2>
      <a:lt2>
        <a:srgbClr val="200B5B"/>
      </a:lt2>
      <a:accent1>
        <a:srgbClr val="EEB00B"/>
      </a:accent1>
      <a:accent2>
        <a:srgbClr val="6600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FF33CC"/>
      </a:hlink>
      <a:folHlink>
        <a:srgbClr val="CC99FF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EAEAEA"/>
        </a:dk1>
        <a:lt1>
          <a:srgbClr val="6600FF"/>
        </a:lt1>
        <a:dk2>
          <a:srgbClr val="FFCC66"/>
        </a:dk2>
        <a:lt2>
          <a:srgbClr val="200B5B"/>
        </a:lt2>
        <a:accent1>
          <a:srgbClr val="EEB00B"/>
        </a:accent1>
        <a:accent2>
          <a:srgbClr val="6600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33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CC"/>
        </a:dk1>
        <a:lt1>
          <a:srgbClr val="000000"/>
        </a:lt1>
        <a:dk2>
          <a:srgbClr val="FFCC00"/>
        </a:dk2>
        <a:lt2>
          <a:srgbClr val="330000"/>
        </a:lt2>
        <a:accent1>
          <a:srgbClr val="FF9900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DDDDDD"/>
        </a:dk1>
        <a:lt1>
          <a:srgbClr val="996600"/>
        </a:lt1>
        <a:dk2>
          <a:srgbClr val="FFCC66"/>
        </a:dk2>
        <a:lt2>
          <a:srgbClr val="333300"/>
        </a:lt2>
        <a:accent1>
          <a:srgbClr val="EEB00B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6633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CC"/>
        </a:dk1>
        <a:lt1>
          <a:srgbClr val="999933"/>
        </a:lt1>
        <a:dk2>
          <a:srgbClr val="FFFF66"/>
        </a:dk2>
        <a:lt2>
          <a:srgbClr val="003300"/>
        </a:lt2>
        <a:accent1>
          <a:srgbClr val="CC9900"/>
        </a:accent1>
        <a:accent2>
          <a:srgbClr val="3300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esentation">
    <a:dk1>
      <a:srgbClr val="6600FF"/>
    </a:dk1>
    <a:lt1>
      <a:srgbClr val="EAEAEA"/>
    </a:lt1>
    <a:dk2>
      <a:srgbClr val="200B5B"/>
    </a:dk2>
    <a:lt2>
      <a:srgbClr val="FFCC66"/>
    </a:lt2>
    <a:accent1>
      <a:srgbClr val="EEB00B"/>
    </a:accent1>
    <a:accent2>
      <a:srgbClr val="6600CC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FF33CC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1096</Words>
  <Application>WPS Presentation</Application>
  <PresentationFormat/>
  <Paragraphs>135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Symbol</vt:lpstr>
      <vt:lpstr>微软雅黑</vt:lpstr>
      <vt:lpstr>Monospace</vt:lpstr>
      <vt:lpstr>Arial Unicode MS</vt:lpstr>
      <vt:lpstr>Calibri</vt:lpstr>
      <vt:lpstr>Presentation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do their Practice Exams?</dc:title>
  <dc:creator> </dc:creator>
  <cp:lastModifiedBy>mathssite.com</cp:lastModifiedBy>
  <cp:revision>1</cp:revision>
  <dcterms:created xsi:type="dcterms:W3CDTF">2019-04-17T17:18:54Z</dcterms:created>
  <dcterms:modified xsi:type="dcterms:W3CDTF">2019-04-17T17:18:54Z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